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Cormorant Garamond Bold" charset="1" panose="00000800000000000000"/>
      <p:regular r:id="rId28"/>
    </p:embeddedFont>
    <p:embeddedFont>
      <p:font typeface="HK Grotesk" charset="1" panose="00000500000000000000"/>
      <p:regular r:id="rId29"/>
    </p:embeddedFont>
    <p:embeddedFont>
      <p:font typeface="HK Grotesk Bold" charset="1" panose="00000800000000000000"/>
      <p:regular r:id="rId30"/>
    </p:embeddedFont>
    <p:embeddedFont>
      <p:font typeface="Cormorant Garamond Bold Italics" charset="1" panose="00000800000000000000"/>
      <p:regular r:id="rId31"/>
    </p:embeddedFont>
    <p:embeddedFont>
      <p:font typeface="HK Grotesk Light" charset="1" panose="00000400000000000000"/>
      <p:regular r:id="rId32"/>
    </p:embeddedFont>
    <p:embeddedFont>
      <p:font typeface="Cormorant Garamond" charset="1" panose="00000500000000000000"/>
      <p:regular r:id="rId33"/>
    </p:embeddedFont>
    <p:embeddedFont>
      <p:font typeface="HK Grotesk Semi-Bold" charset="1" panose="00000700000000000000"/>
      <p:regular r:id="rId34"/>
    </p:embeddedFont>
    <p:embeddedFont>
      <p:font typeface="Cormorant Garamond Italics" charset="1" panose="000005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svg>
</file>

<file path=ppt/media/image17.jpeg>
</file>

<file path=ppt/media/image18.png>
</file>

<file path=ppt/media/image19.svg>
</file>

<file path=ppt/media/image2.svg>
</file>

<file path=ppt/media/image20.jpeg>
</file>

<file path=ppt/media/image21.jpeg>
</file>

<file path=ppt/media/image22.png>
</file>

<file path=ppt/media/image23.sv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svg>
</file>

<file path=ppt/media/image35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25.jpe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26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25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27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28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29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0.jpe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1.jpe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2.jpe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8.jpe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3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34.svg" Type="http://schemas.openxmlformats.org/officeDocument/2006/relationships/image"/><Relationship Id="rId4" Target="../media/image3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1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jpe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20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9.pn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21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jpe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0A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71792" y="-74768"/>
            <a:ext cx="10417560" cy="10436536"/>
          </a:xfrm>
          <a:custGeom>
            <a:avLst/>
            <a:gdLst/>
            <a:ahLst/>
            <a:cxnLst/>
            <a:rect r="r" b="b" t="t" l="l"/>
            <a:pathLst>
              <a:path h="10436536" w="10417560">
                <a:moveTo>
                  <a:pt x="0" y="0"/>
                </a:moveTo>
                <a:lnTo>
                  <a:pt x="10417560" y="0"/>
                </a:lnTo>
                <a:lnTo>
                  <a:pt x="10417560" y="10436536"/>
                </a:lnTo>
                <a:lnTo>
                  <a:pt x="0" y="104365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7970238" y="7181362"/>
            <a:ext cx="5915253" cy="814123"/>
            <a:chOff x="0" y="0"/>
            <a:chExt cx="4798333" cy="660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798333" cy="660400"/>
            </a:xfrm>
            <a:custGeom>
              <a:avLst/>
              <a:gdLst/>
              <a:ahLst/>
              <a:cxnLst/>
              <a:rect r="r" b="b" t="t" l="l"/>
              <a:pathLst>
                <a:path h="660400" w="4798333">
                  <a:moveTo>
                    <a:pt x="467387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73873" y="0"/>
                  </a:lnTo>
                  <a:cubicBezTo>
                    <a:pt x="4742453" y="0"/>
                    <a:pt x="4798333" y="55880"/>
                    <a:pt x="4798333" y="124460"/>
                  </a:cubicBezTo>
                  <a:lnTo>
                    <a:pt x="4798333" y="535940"/>
                  </a:lnTo>
                  <a:cubicBezTo>
                    <a:pt x="4798333" y="604520"/>
                    <a:pt x="4742453" y="660400"/>
                    <a:pt x="4673873" y="66040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698246" y="157358"/>
            <a:ext cx="9045384" cy="9100942"/>
            <a:chOff x="0" y="0"/>
            <a:chExt cx="12060512" cy="1213458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219075"/>
              <a:ext cx="12060512" cy="9754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374"/>
                </a:lnSpc>
              </a:pPr>
              <a:r>
                <a:rPr lang="en-US" b="true" sz="11374">
                  <a:solidFill>
                    <a:srgbClr val="EFEFEF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Phishing Awareness Training – CodeAlpha Internship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421020" y="10852035"/>
              <a:ext cx="7092458" cy="12825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45"/>
                </a:lnSpc>
              </a:pPr>
              <a:r>
                <a:rPr lang="en-US" sz="2818">
                  <a:solidFill>
                    <a:srgbClr val="1B2430"/>
                  </a:solidFill>
                  <a:latin typeface="HK Grotesk"/>
                  <a:ea typeface="HK Grotesk"/>
                  <a:cs typeface="HK Grotesk"/>
                  <a:sym typeface="HK Grotesk"/>
                </a:rPr>
                <a:t>UNDERSTANDING PHISHING AND STAYING SAFE ONLINE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345768" y="9492060"/>
            <a:ext cx="6831360" cy="569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4"/>
              </a:lnSpc>
              <a:spcBef>
                <a:spcPct val="0"/>
              </a:spcBef>
            </a:pPr>
            <a:r>
              <a:rPr lang="en-US" b="true" sz="3499">
                <a:solidFill>
                  <a:srgbClr val="EBDE1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BY BIGMAN KUMBUYRING ISAAC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423593" y="1456265"/>
            <a:ext cx="7426791" cy="8339642"/>
            <a:chOff x="0" y="0"/>
            <a:chExt cx="6127658" cy="688082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127658" cy="6880829"/>
            </a:xfrm>
            <a:custGeom>
              <a:avLst/>
              <a:gdLst/>
              <a:ahLst/>
              <a:cxnLst/>
              <a:rect r="r" b="b" t="t" l="l"/>
              <a:pathLst>
                <a:path h="6880829" w="6127658">
                  <a:moveTo>
                    <a:pt x="3063829" y="6880829"/>
                  </a:moveTo>
                  <a:cubicBezTo>
                    <a:pt x="1372595" y="6880829"/>
                    <a:pt x="0" y="5801915"/>
                    <a:pt x="0" y="4472539"/>
                  </a:cubicBezTo>
                  <a:lnTo>
                    <a:pt x="0" y="2408290"/>
                  </a:lnTo>
                  <a:cubicBezTo>
                    <a:pt x="0" y="1078914"/>
                    <a:pt x="1372595" y="0"/>
                    <a:pt x="3063829" y="0"/>
                  </a:cubicBezTo>
                  <a:cubicBezTo>
                    <a:pt x="4755063" y="0"/>
                    <a:pt x="6127658" y="1078914"/>
                    <a:pt x="6127658" y="2408290"/>
                  </a:cubicBezTo>
                  <a:lnTo>
                    <a:pt x="6127658" y="4472539"/>
                  </a:lnTo>
                  <a:cubicBezTo>
                    <a:pt x="6127658" y="5801915"/>
                    <a:pt x="4755063" y="6880829"/>
                    <a:pt x="3063829" y="6880829"/>
                  </a:cubicBezTo>
                  <a:close/>
                </a:path>
              </a:pathLst>
            </a:custGeom>
            <a:blipFill>
              <a:blip r:embed="rId4"/>
              <a:stretch>
                <a:fillRect l="-49613" t="0" r="-49613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60617" y="4103009"/>
            <a:ext cx="9413579" cy="6852509"/>
          </a:xfrm>
          <a:custGeom>
            <a:avLst/>
            <a:gdLst/>
            <a:ahLst/>
            <a:cxnLst/>
            <a:rect r="r" b="b" t="t" l="l"/>
            <a:pathLst>
              <a:path h="6852509" w="9413579">
                <a:moveTo>
                  <a:pt x="0" y="0"/>
                </a:moveTo>
                <a:lnTo>
                  <a:pt x="9413580" y="0"/>
                </a:lnTo>
                <a:lnTo>
                  <a:pt x="9413580" y="6852509"/>
                </a:lnTo>
                <a:lnTo>
                  <a:pt x="0" y="68525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24829" b="-72109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3582050" y="129913"/>
            <a:ext cx="4705950" cy="5206709"/>
          </a:xfrm>
          <a:custGeom>
            <a:avLst/>
            <a:gdLst/>
            <a:ahLst/>
            <a:cxnLst/>
            <a:rect r="r" b="b" t="t" l="l"/>
            <a:pathLst>
              <a:path h="5206709" w="4705950">
                <a:moveTo>
                  <a:pt x="0" y="0"/>
                </a:moveTo>
                <a:lnTo>
                  <a:pt x="4705950" y="0"/>
                </a:lnTo>
                <a:lnTo>
                  <a:pt x="4705950" y="5206709"/>
                </a:lnTo>
                <a:lnTo>
                  <a:pt x="0" y="52067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1020" t="0" r="-25243" b="0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8081750" y="3688750"/>
            <a:ext cx="6377430" cy="4830942"/>
          </a:xfrm>
          <a:prstGeom prst="rect">
            <a:avLst/>
          </a:prstGeom>
          <a:solidFill>
            <a:srgbClr val="C63636"/>
          </a:solid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6952197" y="8952488"/>
            <a:ext cx="9761825" cy="2669024"/>
          </a:xfrm>
          <a:custGeom>
            <a:avLst/>
            <a:gdLst/>
            <a:ahLst/>
            <a:cxnLst/>
            <a:rect r="r" b="b" t="t" l="l"/>
            <a:pathLst>
              <a:path h="2669024" w="9761825">
                <a:moveTo>
                  <a:pt x="0" y="0"/>
                </a:moveTo>
                <a:lnTo>
                  <a:pt x="9761824" y="0"/>
                </a:lnTo>
                <a:lnTo>
                  <a:pt x="9761824" y="2669024"/>
                </a:lnTo>
                <a:lnTo>
                  <a:pt x="0" y="26690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-26574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1028700" y="771840"/>
            <a:ext cx="7417763" cy="8254246"/>
            <a:chOff x="0" y="0"/>
            <a:chExt cx="9890350" cy="1100566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09550"/>
              <a:ext cx="9890350" cy="58887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318"/>
                </a:lnSpc>
              </a:pPr>
              <a:r>
                <a:rPr lang="en-US" b="true" sz="11318">
                  <a:solidFill>
                    <a:srgbClr val="EFEFEF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Social Engineering Tactics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6533990"/>
              <a:ext cx="9378789" cy="44716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461"/>
                </a:lnSpc>
              </a:pPr>
              <a:r>
                <a:rPr lang="en-US" b="true" sz="3458">
                  <a:solidFill>
                    <a:srgbClr val="EFEFE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Social engineering tactics exploit human psychology to manipulate individuals. They aim to trick users into providing confidential information or performing actions that compromise security.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8253200" y="4202221"/>
            <a:ext cx="6377430" cy="3765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77"/>
              </a:lnSpc>
            </a:pPr>
            <a:r>
              <a:rPr lang="en-US" b="true" sz="3858">
                <a:solidFill>
                  <a:srgbClr val="EFEFE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Understanding these tactics is crucial; awareness is key to protecting yourself and your organization from phishing attacks. Stay informed and vigilant.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3081" y="-791371"/>
            <a:ext cx="5325060" cy="8535836"/>
          </a:xfrm>
          <a:custGeom>
            <a:avLst/>
            <a:gdLst/>
            <a:ahLst/>
            <a:cxnLst/>
            <a:rect r="r" b="b" t="t" l="l"/>
            <a:pathLst>
              <a:path h="8535836" w="5325060">
                <a:moveTo>
                  <a:pt x="0" y="0"/>
                </a:moveTo>
                <a:lnTo>
                  <a:pt x="5325060" y="0"/>
                </a:lnTo>
                <a:lnTo>
                  <a:pt x="5325060" y="8535836"/>
                </a:lnTo>
                <a:lnTo>
                  <a:pt x="0" y="8535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0004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563363" y="561640"/>
            <a:ext cx="6158842" cy="8500982"/>
            <a:chOff x="0" y="0"/>
            <a:chExt cx="4985064" cy="68808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5064" cy="6880829"/>
            </a:xfrm>
            <a:custGeom>
              <a:avLst/>
              <a:gdLst/>
              <a:ahLst/>
              <a:cxnLst/>
              <a:rect r="r" b="b" t="t" l="l"/>
              <a:pathLst>
                <a:path h="6880829" w="4985064">
                  <a:moveTo>
                    <a:pt x="2492532" y="6880829"/>
                  </a:moveTo>
                  <a:cubicBezTo>
                    <a:pt x="1116654" y="6880829"/>
                    <a:pt x="0" y="5801915"/>
                    <a:pt x="0" y="4472539"/>
                  </a:cubicBezTo>
                  <a:lnTo>
                    <a:pt x="0" y="2408290"/>
                  </a:lnTo>
                  <a:cubicBezTo>
                    <a:pt x="0" y="1078914"/>
                    <a:pt x="1116654" y="0"/>
                    <a:pt x="2492532" y="0"/>
                  </a:cubicBezTo>
                  <a:cubicBezTo>
                    <a:pt x="3868410" y="0"/>
                    <a:pt x="4985064" y="1078914"/>
                    <a:pt x="4985064" y="2408290"/>
                  </a:cubicBezTo>
                  <a:lnTo>
                    <a:pt x="4985064" y="4472539"/>
                  </a:lnTo>
                  <a:cubicBezTo>
                    <a:pt x="4985064" y="5801915"/>
                    <a:pt x="3868410" y="6880829"/>
                    <a:pt x="2492532" y="6880829"/>
                  </a:cubicBezTo>
                  <a:close/>
                </a:path>
              </a:pathLst>
            </a:custGeom>
            <a:blipFill>
              <a:blip r:embed="rId4"/>
              <a:stretch>
                <a:fillRect l="-88028" t="0" r="-88028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401551" y="9258300"/>
            <a:ext cx="9761825" cy="2669024"/>
          </a:xfrm>
          <a:custGeom>
            <a:avLst/>
            <a:gdLst/>
            <a:ahLst/>
            <a:cxnLst/>
            <a:rect r="r" b="b" t="t" l="l"/>
            <a:pathLst>
              <a:path h="2669024" w="9761825">
                <a:moveTo>
                  <a:pt x="0" y="0"/>
                </a:moveTo>
                <a:lnTo>
                  <a:pt x="9761825" y="0"/>
                </a:lnTo>
                <a:lnTo>
                  <a:pt x="9761825" y="2669024"/>
                </a:lnTo>
                <a:lnTo>
                  <a:pt x="0" y="26690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-26574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7255289" y="1285366"/>
            <a:ext cx="10367413" cy="7395690"/>
            <a:chOff x="0" y="0"/>
            <a:chExt cx="13823217" cy="986092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19075"/>
              <a:ext cx="13823217" cy="40839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556"/>
                </a:lnSpc>
              </a:pPr>
              <a:r>
                <a:rPr lang="en-US" sz="11556">
                  <a:solidFill>
                    <a:srgbClr val="024F7E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Phishing on Social Media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655975"/>
              <a:ext cx="13823217" cy="52049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253"/>
                </a:lnSpc>
              </a:pPr>
              <a:r>
                <a:rPr lang="en-US" b="true" sz="4466">
                  <a:solidFill>
                    <a:srgbClr val="EFEFE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Phishing attempts on social media platforms can be deceptive and convincing. Users must remain vigilant to protect their personal information from malicious actors.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3081" y="-791371"/>
            <a:ext cx="5325060" cy="8535836"/>
          </a:xfrm>
          <a:custGeom>
            <a:avLst/>
            <a:gdLst/>
            <a:ahLst/>
            <a:cxnLst/>
            <a:rect r="r" b="b" t="t" l="l"/>
            <a:pathLst>
              <a:path h="8535836" w="5325060">
                <a:moveTo>
                  <a:pt x="0" y="0"/>
                </a:moveTo>
                <a:lnTo>
                  <a:pt x="5325060" y="0"/>
                </a:lnTo>
                <a:lnTo>
                  <a:pt x="5325060" y="8535836"/>
                </a:lnTo>
                <a:lnTo>
                  <a:pt x="0" y="8535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0004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367685" y="733636"/>
            <a:ext cx="6917924" cy="9083743"/>
            <a:chOff x="0" y="0"/>
            <a:chExt cx="6215785" cy="816178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215785" cy="8161783"/>
            </a:xfrm>
            <a:custGeom>
              <a:avLst/>
              <a:gdLst/>
              <a:ahLst/>
              <a:cxnLst/>
              <a:rect r="r" b="b" t="t" l="l"/>
              <a:pathLst>
                <a:path h="8161783" w="6215785">
                  <a:moveTo>
                    <a:pt x="3107892" y="8161783"/>
                  </a:moveTo>
                  <a:cubicBezTo>
                    <a:pt x="1392336" y="8161783"/>
                    <a:pt x="0" y="6882016"/>
                    <a:pt x="0" y="5305159"/>
                  </a:cubicBezTo>
                  <a:lnTo>
                    <a:pt x="0" y="2856624"/>
                  </a:lnTo>
                  <a:cubicBezTo>
                    <a:pt x="0" y="1279768"/>
                    <a:pt x="1392336" y="0"/>
                    <a:pt x="3107892" y="0"/>
                  </a:cubicBezTo>
                  <a:cubicBezTo>
                    <a:pt x="4823449" y="0"/>
                    <a:pt x="6215785" y="1279768"/>
                    <a:pt x="6215785" y="2856624"/>
                  </a:cubicBezTo>
                  <a:lnTo>
                    <a:pt x="6215785" y="5305159"/>
                  </a:lnTo>
                  <a:cubicBezTo>
                    <a:pt x="6215785" y="6882016"/>
                    <a:pt x="4823449" y="8161783"/>
                    <a:pt x="3107892" y="8161783"/>
                  </a:cubicBezTo>
                  <a:close/>
                </a:path>
              </a:pathLst>
            </a:custGeom>
            <a:blipFill>
              <a:blip r:embed="rId4"/>
              <a:stretch>
                <a:fillRect l="-48659" t="0" r="-48659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401551" y="9258300"/>
            <a:ext cx="9761825" cy="2669024"/>
          </a:xfrm>
          <a:custGeom>
            <a:avLst/>
            <a:gdLst/>
            <a:ahLst/>
            <a:cxnLst/>
            <a:rect r="r" b="b" t="t" l="l"/>
            <a:pathLst>
              <a:path h="2669024" w="9761825">
                <a:moveTo>
                  <a:pt x="0" y="0"/>
                </a:moveTo>
                <a:lnTo>
                  <a:pt x="9761825" y="0"/>
                </a:lnTo>
                <a:lnTo>
                  <a:pt x="9761825" y="2669024"/>
                </a:lnTo>
                <a:lnTo>
                  <a:pt x="0" y="26690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-26574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7982091" y="1285366"/>
            <a:ext cx="9836288" cy="7811615"/>
            <a:chOff x="0" y="0"/>
            <a:chExt cx="13115050" cy="1041548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19075"/>
              <a:ext cx="13115050" cy="40839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556"/>
                </a:lnSpc>
              </a:pPr>
              <a:r>
                <a:rPr lang="en-US" b="true" sz="11556">
                  <a:solidFill>
                    <a:srgbClr val="C6363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Phishing via SMS and Calls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636925"/>
              <a:ext cx="13115050" cy="57785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953"/>
                </a:lnSpc>
              </a:pPr>
              <a:r>
                <a:rPr lang="en-US" b="true" sz="4966">
                  <a:solidFill>
                    <a:srgbClr val="EFEFE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Phishing attacks are not limited to emails; smishing (SMS phishing) and vishing (voice phishing) are also common tactics used by attackers.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3081" y="-791371"/>
            <a:ext cx="5325060" cy="8535836"/>
          </a:xfrm>
          <a:custGeom>
            <a:avLst/>
            <a:gdLst/>
            <a:ahLst/>
            <a:cxnLst/>
            <a:rect r="r" b="b" t="t" l="l"/>
            <a:pathLst>
              <a:path h="8535836" w="5325060">
                <a:moveTo>
                  <a:pt x="0" y="0"/>
                </a:moveTo>
                <a:lnTo>
                  <a:pt x="5325060" y="0"/>
                </a:lnTo>
                <a:lnTo>
                  <a:pt x="5325060" y="8535836"/>
                </a:lnTo>
                <a:lnTo>
                  <a:pt x="0" y="8535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0004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401551" y="9258300"/>
            <a:ext cx="9761825" cy="2669024"/>
          </a:xfrm>
          <a:custGeom>
            <a:avLst/>
            <a:gdLst/>
            <a:ahLst/>
            <a:cxnLst/>
            <a:rect r="r" b="b" t="t" l="l"/>
            <a:pathLst>
              <a:path h="2669024" w="9761825">
                <a:moveTo>
                  <a:pt x="0" y="0"/>
                </a:moveTo>
                <a:lnTo>
                  <a:pt x="9761825" y="0"/>
                </a:lnTo>
                <a:lnTo>
                  <a:pt x="9761825" y="2669024"/>
                </a:lnTo>
                <a:lnTo>
                  <a:pt x="0" y="26690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-26574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81903" y="3476547"/>
            <a:ext cx="6935168" cy="5165524"/>
          </a:xfrm>
          <a:custGeom>
            <a:avLst/>
            <a:gdLst/>
            <a:ahLst/>
            <a:cxnLst/>
            <a:rect r="r" b="b" t="t" l="l"/>
            <a:pathLst>
              <a:path h="5165524" w="6935168">
                <a:moveTo>
                  <a:pt x="0" y="0"/>
                </a:moveTo>
                <a:lnTo>
                  <a:pt x="6935168" y="0"/>
                </a:lnTo>
                <a:lnTo>
                  <a:pt x="6935168" y="5165524"/>
                </a:lnTo>
                <a:lnTo>
                  <a:pt x="0" y="51655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6281" t="0" r="-16281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117071" y="1028700"/>
            <a:ext cx="10870584" cy="7408387"/>
            <a:chOff x="0" y="0"/>
            <a:chExt cx="14494112" cy="987784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228600"/>
              <a:ext cx="14494112" cy="42149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956"/>
                </a:lnSpc>
              </a:pPr>
              <a:r>
                <a:rPr lang="en-US" b="true" sz="11956">
                  <a:solidFill>
                    <a:srgbClr val="FF3131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Phishing in the Workplace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4796519"/>
              <a:ext cx="14494112" cy="50813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113"/>
                </a:lnSpc>
              </a:pPr>
              <a:r>
                <a:rPr lang="en-US" b="true" sz="4366">
                  <a:solidFill>
                    <a:srgbClr val="EFEFE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Phishing attacks can lead to significant losses for businesses, compromising sensitive data and undermining trust in corporate communications. Awareness is crucial to mitigate these risks.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60617" y="4103009"/>
            <a:ext cx="9413579" cy="6852509"/>
          </a:xfrm>
          <a:custGeom>
            <a:avLst/>
            <a:gdLst/>
            <a:ahLst/>
            <a:cxnLst/>
            <a:rect r="r" b="b" t="t" l="l"/>
            <a:pathLst>
              <a:path h="6852509" w="9413579">
                <a:moveTo>
                  <a:pt x="0" y="0"/>
                </a:moveTo>
                <a:lnTo>
                  <a:pt x="9413580" y="0"/>
                </a:lnTo>
                <a:lnTo>
                  <a:pt x="9413580" y="6852509"/>
                </a:lnTo>
                <a:lnTo>
                  <a:pt x="0" y="68525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24829" b="-72109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AutoShape 3" id="3"/>
          <p:cNvSpPr/>
          <p:nvPr/>
        </p:nvSpPr>
        <p:spPr>
          <a:xfrm rot="0">
            <a:off x="9560617" y="5456058"/>
            <a:ext cx="6377430" cy="4830942"/>
          </a:xfrm>
          <a:prstGeom prst="rect">
            <a:avLst/>
          </a:prstGeom>
          <a:solidFill>
            <a:srgbClr val="C63636"/>
          </a:solid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-6952197" y="8952488"/>
            <a:ext cx="9761825" cy="2669024"/>
          </a:xfrm>
          <a:custGeom>
            <a:avLst/>
            <a:gdLst/>
            <a:ahLst/>
            <a:cxnLst/>
            <a:rect r="r" b="b" t="t" l="l"/>
            <a:pathLst>
              <a:path h="2669024" w="9761825">
                <a:moveTo>
                  <a:pt x="0" y="0"/>
                </a:moveTo>
                <a:lnTo>
                  <a:pt x="9761824" y="0"/>
                </a:lnTo>
                <a:lnTo>
                  <a:pt x="9761824" y="2669024"/>
                </a:lnTo>
                <a:lnTo>
                  <a:pt x="0" y="26690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-26574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8749953" y="771840"/>
            <a:ext cx="7594897" cy="4935056"/>
          </a:xfrm>
          <a:custGeom>
            <a:avLst/>
            <a:gdLst/>
            <a:ahLst/>
            <a:cxnLst/>
            <a:rect r="r" b="b" t="t" l="l"/>
            <a:pathLst>
              <a:path h="4935056" w="7594897">
                <a:moveTo>
                  <a:pt x="0" y="0"/>
                </a:moveTo>
                <a:lnTo>
                  <a:pt x="7594896" y="0"/>
                </a:lnTo>
                <a:lnTo>
                  <a:pt x="7594896" y="4935056"/>
                </a:lnTo>
                <a:lnTo>
                  <a:pt x="0" y="49350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637" r="0" b="-7637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771840"/>
            <a:ext cx="7417763" cy="8141089"/>
            <a:chOff x="0" y="0"/>
            <a:chExt cx="9890350" cy="1085478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09550"/>
              <a:ext cx="9890350" cy="58887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318"/>
                </a:lnSpc>
              </a:pPr>
              <a:r>
                <a:rPr lang="en-US" b="true" sz="11318">
                  <a:solidFill>
                    <a:srgbClr val="EFEFEF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Major Phishing Attack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6533990"/>
              <a:ext cx="9378789" cy="43207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332"/>
                </a:lnSpc>
              </a:pPr>
              <a:r>
                <a:rPr lang="en-US" b="true" sz="3358">
                  <a:solidFill>
                    <a:srgbClr val="EFEFE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In 2020, a significant phishing attack targeted a well-known financial institution, leading to the compromise of thousands of customer accounts and sensitive data.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9794365" y="5688359"/>
            <a:ext cx="5909935" cy="4328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35"/>
              </a:lnSpc>
            </a:pPr>
            <a:r>
              <a:rPr lang="en-US" b="true" sz="3826">
                <a:solidFill>
                  <a:srgbClr val="EFEFE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This incident underscores the importance of vigilance in recognizing and reporting phishing attempts to protect personal and organizational information.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60617" y="4103009"/>
            <a:ext cx="9413579" cy="6852509"/>
          </a:xfrm>
          <a:custGeom>
            <a:avLst/>
            <a:gdLst/>
            <a:ahLst/>
            <a:cxnLst/>
            <a:rect r="r" b="b" t="t" l="l"/>
            <a:pathLst>
              <a:path h="6852509" w="9413579">
                <a:moveTo>
                  <a:pt x="0" y="0"/>
                </a:moveTo>
                <a:lnTo>
                  <a:pt x="9413580" y="0"/>
                </a:lnTo>
                <a:lnTo>
                  <a:pt x="9413580" y="6852509"/>
                </a:lnTo>
                <a:lnTo>
                  <a:pt x="0" y="68525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24829" b="-72109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AutoShape 3" id="3"/>
          <p:cNvSpPr/>
          <p:nvPr/>
        </p:nvSpPr>
        <p:spPr>
          <a:xfrm rot="0">
            <a:off x="11407739" y="4121546"/>
            <a:ext cx="6372258" cy="5975683"/>
          </a:xfrm>
          <a:prstGeom prst="rect">
            <a:avLst/>
          </a:prstGeom>
          <a:solidFill>
            <a:srgbClr val="C63636"/>
          </a:solid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-6952197" y="8952488"/>
            <a:ext cx="9761825" cy="2669024"/>
          </a:xfrm>
          <a:custGeom>
            <a:avLst/>
            <a:gdLst/>
            <a:ahLst/>
            <a:cxnLst/>
            <a:rect r="r" b="b" t="t" l="l"/>
            <a:pathLst>
              <a:path h="2669024" w="9761825">
                <a:moveTo>
                  <a:pt x="0" y="0"/>
                </a:moveTo>
                <a:lnTo>
                  <a:pt x="9761824" y="0"/>
                </a:lnTo>
                <a:lnTo>
                  <a:pt x="9761824" y="2669024"/>
                </a:lnTo>
                <a:lnTo>
                  <a:pt x="0" y="26690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-26574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6218894" y="2507994"/>
            <a:ext cx="11301259" cy="8593274"/>
          </a:xfrm>
          <a:custGeom>
            <a:avLst/>
            <a:gdLst/>
            <a:ahLst/>
            <a:cxnLst/>
            <a:rect r="r" b="b" t="t" l="l"/>
            <a:pathLst>
              <a:path h="8593274" w="11301259">
                <a:moveTo>
                  <a:pt x="0" y="0"/>
                </a:moveTo>
                <a:lnTo>
                  <a:pt x="11301259" y="0"/>
                </a:lnTo>
                <a:lnTo>
                  <a:pt x="11301259" y="8593275"/>
                </a:lnTo>
                <a:lnTo>
                  <a:pt x="0" y="85932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7589" t="0" r="-17589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362179" y="3203722"/>
            <a:ext cx="4669403" cy="6478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154"/>
              </a:lnSpc>
            </a:pPr>
            <a:r>
              <a:rPr lang="en-US" b="true" sz="3995">
                <a:solidFill>
                  <a:srgbClr val="EFEFE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Incorporating lessons learned from this case is vital for strengthening defenses against phishing and ensuring a more secure workplace environment.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771840"/>
            <a:ext cx="7892980" cy="8047363"/>
            <a:chOff x="0" y="0"/>
            <a:chExt cx="10523973" cy="1072981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209550"/>
              <a:ext cx="10523973" cy="39837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318"/>
                </a:lnSpc>
              </a:pPr>
              <a:r>
                <a:rPr lang="en-US" b="true" sz="11318">
                  <a:solidFill>
                    <a:srgbClr val="EFEFEF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Lessons Learned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619465"/>
              <a:ext cx="9979639" cy="61103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235"/>
                </a:lnSpc>
              </a:pPr>
              <a:r>
                <a:rPr lang="en-US" b="true" sz="4058">
                  <a:solidFill>
                    <a:srgbClr val="EFEFE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The recent phishing incident revealed crucial insights into employee awareness. It highlighted the importance of continuous training to combat evolving cyber threats effectively.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04115" y="5404169"/>
            <a:ext cx="11811033" cy="5663741"/>
          </a:xfrm>
          <a:prstGeom prst="rect">
            <a:avLst/>
          </a:prstGeom>
          <a:solidFill>
            <a:srgbClr val="FFFFFF"/>
          </a:solid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651055" y="-82592"/>
            <a:ext cx="7069485" cy="10452184"/>
          </a:xfrm>
          <a:custGeom>
            <a:avLst/>
            <a:gdLst/>
            <a:ahLst/>
            <a:cxnLst/>
            <a:rect r="r" b="b" t="t" l="l"/>
            <a:pathLst>
              <a:path h="10452184" w="7069485">
                <a:moveTo>
                  <a:pt x="0" y="0"/>
                </a:moveTo>
                <a:lnTo>
                  <a:pt x="7069485" y="0"/>
                </a:lnTo>
                <a:lnTo>
                  <a:pt x="7069485" y="10452184"/>
                </a:lnTo>
                <a:lnTo>
                  <a:pt x="0" y="104521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47849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1706917" y="652879"/>
            <a:ext cx="6385733" cy="9502579"/>
            <a:chOff x="0" y="0"/>
            <a:chExt cx="42672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672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267200">
                  <a:moveTo>
                    <a:pt x="4267200" y="3175000"/>
                  </a:moveTo>
                  <a:cubicBezTo>
                    <a:pt x="4267200" y="4928489"/>
                    <a:pt x="3311906" y="6350000"/>
                    <a:pt x="2133600" y="6350000"/>
                  </a:cubicBezTo>
                  <a:cubicBezTo>
                    <a:pt x="955294" y="6350000"/>
                    <a:pt x="0" y="4928489"/>
                    <a:pt x="0" y="3175000"/>
                  </a:cubicBezTo>
                  <a:cubicBezTo>
                    <a:pt x="0" y="1421511"/>
                    <a:pt x="955294" y="0"/>
                    <a:pt x="2133600" y="0"/>
                  </a:cubicBezTo>
                  <a:cubicBezTo>
                    <a:pt x="3311906" y="0"/>
                    <a:pt x="4267200" y="1421511"/>
                    <a:pt x="4267200" y="3175000"/>
                  </a:cubicBezTo>
                  <a:close/>
                </a:path>
              </a:pathLst>
            </a:custGeom>
            <a:blipFill>
              <a:blip r:embed="rId4"/>
              <a:stretch>
                <a:fillRect l="-82865" t="0" r="-82865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-2378632" y="-3976321"/>
            <a:ext cx="5527822" cy="5527822"/>
          </a:xfrm>
          <a:custGeom>
            <a:avLst/>
            <a:gdLst/>
            <a:ahLst/>
            <a:cxnLst/>
            <a:rect r="r" b="b" t="t" l="l"/>
            <a:pathLst>
              <a:path h="5527822" w="5527822">
                <a:moveTo>
                  <a:pt x="0" y="0"/>
                </a:moveTo>
                <a:lnTo>
                  <a:pt x="5527823" y="0"/>
                </a:lnTo>
                <a:lnTo>
                  <a:pt x="5527823" y="5527822"/>
                </a:lnTo>
                <a:lnTo>
                  <a:pt x="0" y="55278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3937" b="-23937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908058" y="2124465"/>
            <a:ext cx="10003498" cy="2640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64"/>
              </a:lnSpc>
            </a:pPr>
            <a:r>
              <a:rPr lang="en-US" b="true" sz="8189">
                <a:solidFill>
                  <a:srgbClr val="EFEFE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Best Practices to Stay Safe from Phishing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08058" y="6501810"/>
            <a:ext cx="9697413" cy="451485"/>
            <a:chOff x="0" y="0"/>
            <a:chExt cx="12929884" cy="60198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b="true" sz="3000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Enable 2FA for enhanced account protection.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01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08058" y="7584938"/>
            <a:ext cx="9697413" cy="451485"/>
            <a:chOff x="0" y="0"/>
            <a:chExt cx="12929884" cy="60198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b="true" sz="3000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Avoid clicking on unknown or suspicious links.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02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08058" y="8668065"/>
            <a:ext cx="9697413" cy="451485"/>
            <a:chOff x="0" y="0"/>
            <a:chExt cx="12929884" cy="60198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b="true" sz="3000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Always verify requests for sensitive information.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04115" y="5404169"/>
            <a:ext cx="11811033" cy="5663741"/>
          </a:xfrm>
          <a:prstGeom prst="rect">
            <a:avLst/>
          </a:prstGeom>
          <a:solidFill>
            <a:srgbClr val="FFFFFF"/>
          </a:solid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651055" y="-82592"/>
            <a:ext cx="7069485" cy="10452184"/>
          </a:xfrm>
          <a:custGeom>
            <a:avLst/>
            <a:gdLst/>
            <a:ahLst/>
            <a:cxnLst/>
            <a:rect r="r" b="b" t="t" l="l"/>
            <a:pathLst>
              <a:path h="10452184" w="7069485">
                <a:moveTo>
                  <a:pt x="0" y="0"/>
                </a:moveTo>
                <a:lnTo>
                  <a:pt x="7069485" y="0"/>
                </a:lnTo>
                <a:lnTo>
                  <a:pt x="7069485" y="10452184"/>
                </a:lnTo>
                <a:lnTo>
                  <a:pt x="0" y="104521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47849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2122232" y="584623"/>
            <a:ext cx="6127131" cy="9117754"/>
            <a:chOff x="0" y="0"/>
            <a:chExt cx="42672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672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267200">
                  <a:moveTo>
                    <a:pt x="4267200" y="3175000"/>
                  </a:moveTo>
                  <a:cubicBezTo>
                    <a:pt x="4267200" y="4928489"/>
                    <a:pt x="3311906" y="6350000"/>
                    <a:pt x="2133600" y="6350000"/>
                  </a:cubicBezTo>
                  <a:cubicBezTo>
                    <a:pt x="955294" y="6350000"/>
                    <a:pt x="0" y="4928489"/>
                    <a:pt x="0" y="3175000"/>
                  </a:cubicBezTo>
                  <a:cubicBezTo>
                    <a:pt x="0" y="1421511"/>
                    <a:pt x="955294" y="0"/>
                    <a:pt x="2133600" y="0"/>
                  </a:cubicBezTo>
                  <a:cubicBezTo>
                    <a:pt x="3311906" y="0"/>
                    <a:pt x="4267200" y="1421511"/>
                    <a:pt x="4267200" y="3175000"/>
                  </a:cubicBezTo>
                  <a:close/>
                </a:path>
              </a:pathLst>
            </a:custGeom>
            <a:blipFill>
              <a:blip r:embed="rId4"/>
              <a:stretch>
                <a:fillRect l="-106641" t="0" r="-106641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08058" y="2124465"/>
            <a:ext cx="10003498" cy="2640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64"/>
              </a:lnSpc>
            </a:pPr>
            <a:r>
              <a:rPr lang="en-US" sz="8189">
                <a:solidFill>
                  <a:srgbClr val="EFEFEF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Steps to Take If You Suspect Phishing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08058" y="6501810"/>
            <a:ext cx="9697413" cy="451485"/>
            <a:chOff x="0" y="0"/>
            <a:chExt cx="12929884" cy="60198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sz="3000">
                  <a:solidFill>
                    <a:srgbClr val="1B2430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Report the suspicious email to IT immediately.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08058" y="7584938"/>
            <a:ext cx="9697413" cy="451485"/>
            <a:chOff x="0" y="0"/>
            <a:chExt cx="12929884" cy="60198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sz="3000">
                  <a:solidFill>
                    <a:srgbClr val="1B2430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Do not click any links in the email.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02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08058" y="8668065"/>
            <a:ext cx="9697413" cy="451485"/>
            <a:chOff x="0" y="0"/>
            <a:chExt cx="12929884" cy="60198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sz="3000">
                  <a:solidFill>
                    <a:srgbClr val="1B2430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Verify the sender's identity through other means.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03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-2378632" y="-3976321"/>
            <a:ext cx="5527822" cy="5527822"/>
          </a:xfrm>
          <a:custGeom>
            <a:avLst/>
            <a:gdLst/>
            <a:ahLst/>
            <a:cxnLst/>
            <a:rect r="r" b="b" t="t" l="l"/>
            <a:pathLst>
              <a:path h="5527822" w="5527822">
                <a:moveTo>
                  <a:pt x="0" y="0"/>
                </a:moveTo>
                <a:lnTo>
                  <a:pt x="5527823" y="0"/>
                </a:lnTo>
                <a:lnTo>
                  <a:pt x="5527823" y="5527822"/>
                </a:lnTo>
                <a:lnTo>
                  <a:pt x="0" y="55278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3937" b="-23937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43128" y="2271581"/>
            <a:ext cx="13649502" cy="2871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067"/>
              </a:lnSpc>
            </a:pPr>
            <a:r>
              <a:rPr lang="en-US" sz="11067" i="true">
                <a:solidFill>
                  <a:srgbClr val="EFEFEF"/>
                </a:solidFill>
                <a:latin typeface="Cormorant Garamond Italics"/>
                <a:ea typeface="Cormorant Garamond Italics"/>
                <a:cs typeface="Cormorant Garamond Italics"/>
                <a:sym typeface="Cormorant Garamond Italics"/>
              </a:rPr>
              <a:t>Welcome to Phishing Awareness Training!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5400000">
            <a:off x="9144000" y="6488430"/>
            <a:ext cx="13408170" cy="13408170"/>
          </a:xfrm>
          <a:custGeom>
            <a:avLst/>
            <a:gdLst/>
            <a:ahLst/>
            <a:cxnLst/>
            <a:rect r="r" b="b" t="t" l="l"/>
            <a:pathLst>
              <a:path h="13408170" w="13408170">
                <a:moveTo>
                  <a:pt x="0" y="0"/>
                </a:moveTo>
                <a:lnTo>
                  <a:pt x="13408170" y="0"/>
                </a:lnTo>
                <a:lnTo>
                  <a:pt x="13408170" y="13408170"/>
                </a:lnTo>
                <a:lnTo>
                  <a:pt x="0" y="134081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8596287" y="5903824"/>
            <a:ext cx="2129071" cy="2134628"/>
            <a:chOff x="0" y="0"/>
            <a:chExt cx="560743" cy="5622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0743" cy="562207"/>
            </a:xfrm>
            <a:custGeom>
              <a:avLst/>
              <a:gdLst/>
              <a:ahLst/>
              <a:cxnLst/>
              <a:rect r="r" b="b" t="t" l="l"/>
              <a:pathLst>
                <a:path h="562207" w="560743">
                  <a:moveTo>
                    <a:pt x="0" y="0"/>
                  </a:moveTo>
                  <a:lnTo>
                    <a:pt x="560743" y="0"/>
                  </a:lnTo>
                  <a:lnTo>
                    <a:pt x="560743" y="562207"/>
                  </a:lnTo>
                  <a:lnTo>
                    <a:pt x="0" y="562207"/>
                  </a:lnTo>
                  <a:close/>
                </a:path>
              </a:pathLst>
            </a:custGeom>
            <a:solidFill>
              <a:srgbClr val="C63636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60743" cy="609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235572" y="-43302"/>
            <a:ext cx="18759144" cy="984650"/>
          </a:xfrm>
          <a:custGeom>
            <a:avLst/>
            <a:gdLst/>
            <a:ahLst/>
            <a:cxnLst/>
            <a:rect r="r" b="b" t="t" l="l"/>
            <a:pathLst>
              <a:path h="984650" w="18759144">
                <a:moveTo>
                  <a:pt x="0" y="0"/>
                </a:moveTo>
                <a:lnTo>
                  <a:pt x="18759144" y="0"/>
                </a:lnTo>
                <a:lnTo>
                  <a:pt x="18759144" y="984650"/>
                </a:lnTo>
                <a:lnTo>
                  <a:pt x="0" y="9846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55811" r="0" b="-1749347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04115" y="5404169"/>
            <a:ext cx="11811033" cy="5663741"/>
          </a:xfrm>
          <a:prstGeom prst="rect">
            <a:avLst/>
          </a:prstGeom>
          <a:solidFill>
            <a:srgbClr val="FFFFFF"/>
          </a:solid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651055" y="-82592"/>
            <a:ext cx="7069485" cy="10452184"/>
          </a:xfrm>
          <a:custGeom>
            <a:avLst/>
            <a:gdLst/>
            <a:ahLst/>
            <a:cxnLst/>
            <a:rect r="r" b="b" t="t" l="l"/>
            <a:pathLst>
              <a:path h="10452184" w="7069485">
                <a:moveTo>
                  <a:pt x="0" y="0"/>
                </a:moveTo>
                <a:lnTo>
                  <a:pt x="7069485" y="0"/>
                </a:lnTo>
                <a:lnTo>
                  <a:pt x="7069485" y="10452184"/>
                </a:lnTo>
                <a:lnTo>
                  <a:pt x="0" y="104521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47849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1706917" y="359396"/>
            <a:ext cx="6429836" cy="9568208"/>
            <a:chOff x="0" y="0"/>
            <a:chExt cx="42672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672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267200">
                  <a:moveTo>
                    <a:pt x="4267200" y="3175000"/>
                  </a:moveTo>
                  <a:cubicBezTo>
                    <a:pt x="4267200" y="4928489"/>
                    <a:pt x="3311906" y="6350000"/>
                    <a:pt x="2133600" y="6350000"/>
                  </a:cubicBezTo>
                  <a:cubicBezTo>
                    <a:pt x="955294" y="6350000"/>
                    <a:pt x="0" y="4928489"/>
                    <a:pt x="0" y="3175000"/>
                  </a:cubicBezTo>
                  <a:cubicBezTo>
                    <a:pt x="0" y="1421511"/>
                    <a:pt x="955294" y="0"/>
                    <a:pt x="2133600" y="0"/>
                  </a:cubicBezTo>
                  <a:cubicBezTo>
                    <a:pt x="3311906" y="0"/>
                    <a:pt x="4267200" y="1421511"/>
                    <a:pt x="4267200" y="3175000"/>
                  </a:cubicBezTo>
                  <a:close/>
                </a:path>
              </a:pathLst>
            </a:custGeom>
            <a:blipFill>
              <a:blip r:embed="rId4"/>
              <a:stretch>
                <a:fillRect l="-61810" t="0" r="-6181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-2378632" y="-3976321"/>
            <a:ext cx="5527822" cy="5527822"/>
          </a:xfrm>
          <a:custGeom>
            <a:avLst/>
            <a:gdLst/>
            <a:ahLst/>
            <a:cxnLst/>
            <a:rect r="r" b="b" t="t" l="l"/>
            <a:pathLst>
              <a:path h="5527822" w="5527822">
                <a:moveTo>
                  <a:pt x="0" y="0"/>
                </a:moveTo>
                <a:lnTo>
                  <a:pt x="5527823" y="0"/>
                </a:lnTo>
                <a:lnTo>
                  <a:pt x="5527823" y="5527822"/>
                </a:lnTo>
                <a:lnTo>
                  <a:pt x="0" y="55278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3937" b="-23937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908058" y="2179567"/>
            <a:ext cx="10003498" cy="2529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02"/>
              </a:lnSpc>
            </a:pPr>
            <a:r>
              <a:rPr lang="en-US" sz="7831">
                <a:solidFill>
                  <a:srgbClr val="EFEFEF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Interactive Quiz: Test Your Phishing Knowledge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08058" y="6470759"/>
            <a:ext cx="9697413" cy="513588"/>
            <a:chOff x="0" y="0"/>
            <a:chExt cx="12929884" cy="68478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1106240" y="-28575"/>
              <a:ext cx="11823644" cy="7133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385"/>
                </a:lnSpc>
              </a:pPr>
              <a:r>
                <a:rPr lang="en-US" b="true" sz="3399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Identify phishing attempts with confidence.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81280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01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08058" y="7522835"/>
            <a:ext cx="9697413" cy="575691"/>
            <a:chOff x="0" y="0"/>
            <a:chExt cx="12929884" cy="767588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106240" y="-38100"/>
              <a:ext cx="11823644" cy="8056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01"/>
                </a:lnSpc>
              </a:pPr>
              <a:r>
                <a:rPr lang="en-US" b="true" sz="3799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Learn effective strategies to stay safe.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0828"/>
              <a:ext cx="729232" cy="6878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27"/>
                </a:lnSpc>
              </a:pPr>
              <a:r>
                <a:rPr lang="en-US" b="true" sz="3199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02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08058" y="8628060"/>
            <a:ext cx="9697413" cy="531495"/>
            <a:chOff x="0" y="0"/>
            <a:chExt cx="12929884" cy="70866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106240" y="-38100"/>
              <a:ext cx="11823644" cy="746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14"/>
                </a:lnSpc>
              </a:pPr>
              <a:r>
                <a:rPr lang="en-US" b="true" sz="3499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Challenge yourself and improve your skills.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9321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25358" y="6470621"/>
            <a:ext cx="7562642" cy="3912176"/>
          </a:xfrm>
          <a:custGeom>
            <a:avLst/>
            <a:gdLst/>
            <a:ahLst/>
            <a:cxnLst/>
            <a:rect r="r" b="b" t="t" l="l"/>
            <a:pathLst>
              <a:path h="3912176" w="7562642">
                <a:moveTo>
                  <a:pt x="0" y="0"/>
                </a:moveTo>
                <a:lnTo>
                  <a:pt x="7562642" y="0"/>
                </a:lnTo>
                <a:lnTo>
                  <a:pt x="7562642" y="3912175"/>
                </a:lnTo>
                <a:lnTo>
                  <a:pt x="0" y="39121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631" r="0" b="-463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5143500"/>
            <a:ext cx="2129071" cy="2134628"/>
            <a:chOff x="0" y="0"/>
            <a:chExt cx="560743" cy="56220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0743" cy="562207"/>
            </a:xfrm>
            <a:custGeom>
              <a:avLst/>
              <a:gdLst/>
              <a:ahLst/>
              <a:cxnLst/>
              <a:rect r="r" b="b" t="t" l="l"/>
              <a:pathLst>
                <a:path h="562207" w="560743">
                  <a:moveTo>
                    <a:pt x="0" y="0"/>
                  </a:moveTo>
                  <a:lnTo>
                    <a:pt x="560743" y="0"/>
                  </a:lnTo>
                  <a:lnTo>
                    <a:pt x="560743" y="562207"/>
                  </a:lnTo>
                  <a:lnTo>
                    <a:pt x="0" y="562207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560743" cy="609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35572" y="-43302"/>
            <a:ext cx="18759144" cy="984650"/>
          </a:xfrm>
          <a:custGeom>
            <a:avLst/>
            <a:gdLst/>
            <a:ahLst/>
            <a:cxnLst/>
            <a:rect r="r" b="b" t="t" l="l"/>
            <a:pathLst>
              <a:path h="984650" w="18759144">
                <a:moveTo>
                  <a:pt x="0" y="0"/>
                </a:moveTo>
                <a:lnTo>
                  <a:pt x="18759144" y="0"/>
                </a:lnTo>
                <a:lnTo>
                  <a:pt x="18759144" y="984650"/>
                </a:lnTo>
                <a:lnTo>
                  <a:pt x="0" y="984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55811" r="0" b="-1749347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1343128" y="2271581"/>
            <a:ext cx="13649502" cy="2871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067"/>
              </a:lnSpc>
            </a:pPr>
            <a:r>
              <a:rPr lang="en-US" b="true" sz="11067" i="true">
                <a:solidFill>
                  <a:srgbClr val="FFFFFF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Welcome to Phishing Awareness Training!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04115" y="5404169"/>
            <a:ext cx="11811033" cy="5663741"/>
          </a:xfrm>
          <a:prstGeom prst="rect">
            <a:avLst/>
          </a:prstGeom>
          <a:solidFill>
            <a:srgbClr val="FFFFFF"/>
          </a:solid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651055" y="-82592"/>
            <a:ext cx="7069485" cy="10452184"/>
          </a:xfrm>
          <a:custGeom>
            <a:avLst/>
            <a:gdLst/>
            <a:ahLst/>
            <a:cxnLst/>
            <a:rect r="r" b="b" t="t" l="l"/>
            <a:pathLst>
              <a:path h="10452184" w="7069485">
                <a:moveTo>
                  <a:pt x="0" y="0"/>
                </a:moveTo>
                <a:lnTo>
                  <a:pt x="7069485" y="0"/>
                </a:lnTo>
                <a:lnTo>
                  <a:pt x="7069485" y="10452184"/>
                </a:lnTo>
                <a:lnTo>
                  <a:pt x="0" y="104521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47849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2690870" y="1651513"/>
            <a:ext cx="4693230" cy="6983973"/>
            <a:chOff x="0" y="0"/>
            <a:chExt cx="42672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672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267200">
                  <a:moveTo>
                    <a:pt x="4267200" y="3175000"/>
                  </a:moveTo>
                  <a:cubicBezTo>
                    <a:pt x="4267200" y="4928489"/>
                    <a:pt x="3311906" y="6350000"/>
                    <a:pt x="2133600" y="6350000"/>
                  </a:cubicBezTo>
                  <a:cubicBezTo>
                    <a:pt x="955294" y="6350000"/>
                    <a:pt x="0" y="4928489"/>
                    <a:pt x="0" y="3175000"/>
                  </a:cubicBezTo>
                  <a:cubicBezTo>
                    <a:pt x="0" y="1421511"/>
                    <a:pt x="955294" y="0"/>
                    <a:pt x="2133600" y="0"/>
                  </a:cubicBezTo>
                  <a:cubicBezTo>
                    <a:pt x="3311906" y="0"/>
                    <a:pt x="4267200" y="1421511"/>
                    <a:pt x="4267200" y="3175000"/>
                  </a:cubicBezTo>
                  <a:close/>
                </a:path>
              </a:pathLst>
            </a:custGeom>
            <a:blipFill>
              <a:blip r:embed="rId4"/>
              <a:stretch>
                <a:fillRect l="-49334" t="0" r="-49334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08058" y="2124465"/>
            <a:ext cx="10003498" cy="2640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64"/>
              </a:lnSpc>
            </a:pPr>
            <a:r>
              <a:rPr lang="en-US" b="true" sz="8189">
                <a:solidFill>
                  <a:srgbClr val="EFEFE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Essential Resources for Phishing Awareness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08058" y="6510764"/>
            <a:ext cx="9697413" cy="433578"/>
            <a:chOff x="0" y="0"/>
            <a:chExt cx="12929884" cy="578104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1106240" y="-28575"/>
              <a:ext cx="11823644" cy="6066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41"/>
                </a:lnSpc>
              </a:pPr>
              <a:r>
                <a:rPr lang="en-US" b="true" sz="2900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Visit Cybersecurity &amp; Infrastructure Security Agency.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7940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08058" y="7584938"/>
            <a:ext cx="9697413" cy="451485"/>
            <a:chOff x="0" y="0"/>
            <a:chExt cx="12929884" cy="60198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b="true" sz="3000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Read the Anti-Phishing Working Group guidelines.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02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08058" y="8668065"/>
            <a:ext cx="9697413" cy="451485"/>
            <a:chOff x="0" y="0"/>
            <a:chExt cx="12929884" cy="60198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b="true" sz="3000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Explore the latest phishing trends on Google.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03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-2378632" y="-3976321"/>
            <a:ext cx="5527822" cy="5527822"/>
          </a:xfrm>
          <a:custGeom>
            <a:avLst/>
            <a:gdLst/>
            <a:ahLst/>
            <a:cxnLst/>
            <a:rect r="r" b="b" t="t" l="l"/>
            <a:pathLst>
              <a:path h="5527822" w="5527822">
                <a:moveTo>
                  <a:pt x="0" y="0"/>
                </a:moveTo>
                <a:lnTo>
                  <a:pt x="5527823" y="0"/>
                </a:lnTo>
                <a:lnTo>
                  <a:pt x="5527823" y="5527822"/>
                </a:lnTo>
                <a:lnTo>
                  <a:pt x="0" y="55278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3937" b="-23937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3081" y="-791371"/>
            <a:ext cx="5325060" cy="8535836"/>
          </a:xfrm>
          <a:custGeom>
            <a:avLst/>
            <a:gdLst/>
            <a:ahLst/>
            <a:cxnLst/>
            <a:rect r="r" b="b" t="t" l="l"/>
            <a:pathLst>
              <a:path h="8535836" w="5325060">
                <a:moveTo>
                  <a:pt x="0" y="0"/>
                </a:moveTo>
                <a:lnTo>
                  <a:pt x="5325060" y="0"/>
                </a:lnTo>
                <a:lnTo>
                  <a:pt x="5325060" y="8535836"/>
                </a:lnTo>
                <a:lnTo>
                  <a:pt x="0" y="8535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0004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1150396" y="1600208"/>
            <a:ext cx="5548180" cy="7658092"/>
            <a:chOff x="0" y="0"/>
            <a:chExt cx="4985064" cy="68808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5064" cy="6880829"/>
            </a:xfrm>
            <a:custGeom>
              <a:avLst/>
              <a:gdLst/>
              <a:ahLst/>
              <a:cxnLst/>
              <a:rect r="r" b="b" t="t" l="l"/>
              <a:pathLst>
                <a:path h="6880829" w="4985064">
                  <a:moveTo>
                    <a:pt x="2492532" y="6880829"/>
                  </a:moveTo>
                  <a:cubicBezTo>
                    <a:pt x="1116654" y="6880829"/>
                    <a:pt x="0" y="5801915"/>
                    <a:pt x="0" y="4472539"/>
                  </a:cubicBezTo>
                  <a:lnTo>
                    <a:pt x="0" y="2408290"/>
                  </a:lnTo>
                  <a:cubicBezTo>
                    <a:pt x="0" y="1078914"/>
                    <a:pt x="1116654" y="0"/>
                    <a:pt x="2492532" y="0"/>
                  </a:cubicBezTo>
                  <a:cubicBezTo>
                    <a:pt x="3868410" y="0"/>
                    <a:pt x="4985064" y="1078914"/>
                    <a:pt x="4985064" y="2408290"/>
                  </a:cubicBezTo>
                  <a:lnTo>
                    <a:pt x="4985064" y="4472539"/>
                  </a:lnTo>
                  <a:cubicBezTo>
                    <a:pt x="4985064" y="5801915"/>
                    <a:pt x="3868410" y="6880829"/>
                    <a:pt x="2492532" y="6880829"/>
                  </a:cubicBezTo>
                  <a:close/>
                </a:path>
              </a:pathLst>
            </a:custGeom>
            <a:blipFill>
              <a:blip r:embed="rId4"/>
              <a:stretch>
                <a:fillRect l="-72444" t="0" r="-72444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401551" y="9258300"/>
            <a:ext cx="9761825" cy="2669024"/>
          </a:xfrm>
          <a:custGeom>
            <a:avLst/>
            <a:gdLst/>
            <a:ahLst/>
            <a:cxnLst/>
            <a:rect r="r" b="b" t="t" l="l"/>
            <a:pathLst>
              <a:path h="2669024" w="9761825">
                <a:moveTo>
                  <a:pt x="0" y="0"/>
                </a:moveTo>
                <a:lnTo>
                  <a:pt x="9761825" y="0"/>
                </a:lnTo>
                <a:lnTo>
                  <a:pt x="9761825" y="2669024"/>
                </a:lnTo>
                <a:lnTo>
                  <a:pt x="0" y="26690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-26574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7982091" y="1285366"/>
            <a:ext cx="9277209" cy="6550360"/>
            <a:chOff x="0" y="0"/>
            <a:chExt cx="12369611" cy="873381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19075"/>
              <a:ext cx="12369611" cy="40839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556"/>
                </a:lnSpc>
              </a:pPr>
              <a:r>
                <a:rPr lang="en-US" sz="11556">
                  <a:solidFill>
                    <a:srgbClr val="EFEFEF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Stay Aware, Stay Safe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675025"/>
              <a:ext cx="12369611" cy="40587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853"/>
                </a:lnSpc>
              </a:pPr>
              <a:r>
                <a:rPr lang="en-US" sz="3466">
                  <a:solidFill>
                    <a:srgbClr val="EFEF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Awareness is critical in combating phishing. </a:t>
              </a:r>
              <a:r>
                <a:rPr lang="en-US" b="true" sz="3466">
                  <a:solidFill>
                    <a:srgbClr val="EFEFE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Share resources</a:t>
              </a:r>
              <a:r>
                <a:rPr lang="en-US" sz="3466">
                  <a:solidFill>
                    <a:srgbClr val="EFEF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 with colleagues and encourage them to remain vigilant against potential threats. Visit our GitHub repo for more information: [GitHub link here].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3558" y="6994887"/>
            <a:ext cx="20894835" cy="4030673"/>
          </a:xfrm>
          <a:custGeom>
            <a:avLst/>
            <a:gdLst/>
            <a:ahLst/>
            <a:cxnLst/>
            <a:rect r="r" b="b" t="t" l="l"/>
            <a:pathLst>
              <a:path h="4030673" w="20894835">
                <a:moveTo>
                  <a:pt x="0" y="0"/>
                </a:moveTo>
                <a:lnTo>
                  <a:pt x="20894835" y="0"/>
                </a:lnTo>
                <a:lnTo>
                  <a:pt x="20894835" y="4030673"/>
                </a:lnTo>
                <a:lnTo>
                  <a:pt x="0" y="4030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338899" r="-1359" b="-85587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0" y="6999650"/>
            <a:ext cx="19019566" cy="0"/>
          </a:xfrm>
          <a:prstGeom prst="line">
            <a:avLst/>
          </a:prstGeom>
          <a:ln cap="rnd" w="9525">
            <a:solidFill>
              <a:srgbClr val="C6363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4546930" y="4592573"/>
            <a:ext cx="9194139" cy="4804630"/>
            <a:chOff x="0" y="0"/>
            <a:chExt cx="1215136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1513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2151360">
                  <a:moveTo>
                    <a:pt x="6075680" y="0"/>
                  </a:moveTo>
                  <a:cubicBezTo>
                    <a:pt x="9431020" y="0"/>
                    <a:pt x="12151360" y="1421130"/>
                    <a:pt x="12151360" y="3175000"/>
                  </a:cubicBezTo>
                  <a:cubicBezTo>
                    <a:pt x="12151360" y="4928870"/>
                    <a:pt x="9431020" y="6350000"/>
                    <a:pt x="6075680" y="6350000"/>
                  </a:cubicBezTo>
                  <a:cubicBezTo>
                    <a:pt x="2720340" y="6350000"/>
                    <a:pt x="0" y="4928870"/>
                    <a:pt x="0" y="3175000"/>
                  </a:cubicBezTo>
                  <a:cubicBezTo>
                    <a:pt x="0" y="1421130"/>
                    <a:pt x="2720340" y="0"/>
                    <a:pt x="607568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112" r="0" b="-1112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2085541" y="1028651"/>
            <a:ext cx="14116918" cy="3333095"/>
            <a:chOff x="0" y="0"/>
            <a:chExt cx="18822557" cy="444412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85725"/>
              <a:ext cx="18822557" cy="2625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5141"/>
                </a:lnSpc>
              </a:pPr>
              <a:r>
                <a:rPr lang="en-US" b="true" sz="13399">
                  <a:solidFill>
                    <a:srgbClr val="EFEFEF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Thank You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130565"/>
              <a:ext cx="18822557" cy="13135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5"/>
                </a:lnSpc>
              </a:pPr>
              <a:r>
                <a:rPr lang="en-US" sz="2853">
                  <a:solidFill>
                    <a:srgbClr val="1B2430"/>
                  </a:solidFill>
                  <a:latin typeface="HK Grotesk"/>
                  <a:ea typeface="HK Grotesk"/>
                  <a:cs typeface="HK Grotesk"/>
                  <a:sym typeface="HK Grotesk"/>
                </a:rPr>
                <a:t>PRESENTED BY </a:t>
              </a:r>
            </a:p>
            <a:p>
              <a:pPr algn="ctr" marL="0" indent="0" lvl="0">
                <a:lnSpc>
                  <a:spcPts val="3995"/>
                </a:lnSpc>
              </a:pPr>
              <a:r>
                <a:rPr lang="en-US" sz="2853">
                  <a:solidFill>
                    <a:srgbClr val="1B2430"/>
                  </a:solidFill>
                  <a:latin typeface="HK Grotesk"/>
                  <a:ea typeface="HK Grotesk"/>
                  <a:cs typeface="HK Grotesk"/>
                  <a:sym typeface="HK Grotesk"/>
                </a:rPr>
                <a:t>BIGMAN KUMBUYRING ISAAC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3081" y="-791371"/>
            <a:ext cx="5325060" cy="8535836"/>
          </a:xfrm>
          <a:custGeom>
            <a:avLst/>
            <a:gdLst/>
            <a:ahLst/>
            <a:cxnLst/>
            <a:rect r="r" b="b" t="t" l="l"/>
            <a:pathLst>
              <a:path h="8535836" w="5325060">
                <a:moveTo>
                  <a:pt x="0" y="0"/>
                </a:moveTo>
                <a:lnTo>
                  <a:pt x="5325060" y="0"/>
                </a:lnTo>
                <a:lnTo>
                  <a:pt x="5325060" y="8535836"/>
                </a:lnTo>
                <a:lnTo>
                  <a:pt x="0" y="8535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0004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731086" y="1795886"/>
            <a:ext cx="5548180" cy="7658092"/>
            <a:chOff x="0" y="0"/>
            <a:chExt cx="4985064" cy="68808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5064" cy="6880829"/>
            </a:xfrm>
            <a:custGeom>
              <a:avLst/>
              <a:gdLst/>
              <a:ahLst/>
              <a:cxnLst/>
              <a:rect r="r" b="b" t="t" l="l"/>
              <a:pathLst>
                <a:path h="6880829" w="4985064">
                  <a:moveTo>
                    <a:pt x="2492532" y="6880829"/>
                  </a:moveTo>
                  <a:cubicBezTo>
                    <a:pt x="1116654" y="6880829"/>
                    <a:pt x="0" y="5801915"/>
                    <a:pt x="0" y="4472539"/>
                  </a:cubicBezTo>
                  <a:lnTo>
                    <a:pt x="0" y="2408290"/>
                  </a:lnTo>
                  <a:cubicBezTo>
                    <a:pt x="0" y="1078914"/>
                    <a:pt x="1116654" y="0"/>
                    <a:pt x="2492532" y="0"/>
                  </a:cubicBezTo>
                  <a:cubicBezTo>
                    <a:pt x="3868410" y="0"/>
                    <a:pt x="4985064" y="1078914"/>
                    <a:pt x="4985064" y="2408290"/>
                  </a:cubicBezTo>
                  <a:lnTo>
                    <a:pt x="4985064" y="4472539"/>
                  </a:lnTo>
                  <a:cubicBezTo>
                    <a:pt x="4985064" y="5801915"/>
                    <a:pt x="3868410" y="6880829"/>
                    <a:pt x="2492532" y="6880829"/>
                  </a:cubicBezTo>
                  <a:close/>
                </a:path>
              </a:pathLst>
            </a:custGeom>
            <a:blipFill>
              <a:blip r:embed="rId4"/>
              <a:stretch>
                <a:fillRect l="-19014" t="0" r="-19014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401551" y="9258300"/>
            <a:ext cx="9761825" cy="2669024"/>
          </a:xfrm>
          <a:custGeom>
            <a:avLst/>
            <a:gdLst/>
            <a:ahLst/>
            <a:cxnLst/>
            <a:rect r="r" b="b" t="t" l="l"/>
            <a:pathLst>
              <a:path h="2669024" w="9761825">
                <a:moveTo>
                  <a:pt x="0" y="0"/>
                </a:moveTo>
                <a:lnTo>
                  <a:pt x="9761825" y="0"/>
                </a:lnTo>
                <a:lnTo>
                  <a:pt x="9761825" y="2669024"/>
                </a:lnTo>
                <a:lnTo>
                  <a:pt x="0" y="26690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-26574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7227335" y="1536952"/>
            <a:ext cx="10557494" cy="7107614"/>
            <a:chOff x="0" y="0"/>
            <a:chExt cx="14076659" cy="947681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38125"/>
              <a:ext cx="14076659" cy="45400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2838"/>
                </a:lnSpc>
              </a:pPr>
              <a:r>
                <a:rPr lang="en-US" b="true" sz="12838">
                  <a:solidFill>
                    <a:srgbClr val="FF3131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What is Phishing?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5160771"/>
              <a:ext cx="14076659" cy="43160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511"/>
                </a:lnSpc>
              </a:pPr>
              <a:r>
                <a:rPr lang="en-US" sz="4651">
                  <a:solidFill>
                    <a:srgbClr val="EFEF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Phishing is a cybercrime aimed at tricking individuals into revealing sensitive information. Its roots trace back to the mid-1990s, evolving with technology.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60617" y="4103009"/>
            <a:ext cx="9413579" cy="6852509"/>
          </a:xfrm>
          <a:custGeom>
            <a:avLst/>
            <a:gdLst/>
            <a:ahLst/>
            <a:cxnLst/>
            <a:rect r="r" b="b" t="t" l="l"/>
            <a:pathLst>
              <a:path h="6852509" w="9413579">
                <a:moveTo>
                  <a:pt x="0" y="0"/>
                </a:moveTo>
                <a:lnTo>
                  <a:pt x="9413580" y="0"/>
                </a:lnTo>
                <a:lnTo>
                  <a:pt x="9413580" y="6852509"/>
                </a:lnTo>
                <a:lnTo>
                  <a:pt x="0" y="68525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24829" b="-72109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AutoShape 3" id="3"/>
          <p:cNvSpPr/>
          <p:nvPr/>
        </p:nvSpPr>
        <p:spPr>
          <a:xfrm rot="0">
            <a:off x="9144000" y="3493072"/>
            <a:ext cx="6377430" cy="4830942"/>
          </a:xfrm>
          <a:prstGeom prst="rect">
            <a:avLst/>
          </a:prstGeom>
          <a:solidFill>
            <a:srgbClr val="C63636"/>
          </a:solid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-6952197" y="8952488"/>
            <a:ext cx="9761825" cy="2669024"/>
          </a:xfrm>
          <a:custGeom>
            <a:avLst/>
            <a:gdLst/>
            <a:ahLst/>
            <a:cxnLst/>
            <a:rect r="r" b="b" t="t" l="l"/>
            <a:pathLst>
              <a:path h="2669024" w="9761825">
                <a:moveTo>
                  <a:pt x="0" y="0"/>
                </a:moveTo>
                <a:lnTo>
                  <a:pt x="9761824" y="0"/>
                </a:lnTo>
                <a:lnTo>
                  <a:pt x="9761824" y="2669024"/>
                </a:lnTo>
                <a:lnTo>
                  <a:pt x="0" y="26690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-26574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4601481" y="771840"/>
            <a:ext cx="2918672" cy="6285095"/>
            <a:chOff x="0" y="0"/>
            <a:chExt cx="2948813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48813" cy="6350000"/>
            </a:xfrm>
            <a:custGeom>
              <a:avLst/>
              <a:gdLst/>
              <a:ahLst/>
              <a:cxnLst/>
              <a:rect r="r" b="b" t="t" l="l"/>
              <a:pathLst>
                <a:path h="6350000" w="2948813">
                  <a:moveTo>
                    <a:pt x="2948813" y="1474470"/>
                  </a:moveTo>
                  <a:lnTo>
                    <a:pt x="2948813" y="4875530"/>
                  </a:lnTo>
                  <a:cubicBezTo>
                    <a:pt x="2948813" y="5689854"/>
                    <a:pt x="2288667" y="6350000"/>
                    <a:pt x="1474343" y="6350000"/>
                  </a:cubicBezTo>
                  <a:lnTo>
                    <a:pt x="1474343" y="6350000"/>
                  </a:lnTo>
                  <a:cubicBezTo>
                    <a:pt x="660146" y="6350000"/>
                    <a:pt x="0" y="5689854"/>
                    <a:pt x="0" y="4875530"/>
                  </a:cubicBezTo>
                  <a:lnTo>
                    <a:pt x="0" y="1474470"/>
                  </a:lnTo>
                  <a:cubicBezTo>
                    <a:pt x="0" y="660146"/>
                    <a:pt x="660146" y="0"/>
                    <a:pt x="1474470" y="0"/>
                  </a:cubicBezTo>
                  <a:lnTo>
                    <a:pt x="1474470" y="0"/>
                  </a:lnTo>
                  <a:cubicBezTo>
                    <a:pt x="2288667" y="0"/>
                    <a:pt x="2948813" y="660146"/>
                    <a:pt x="2948813" y="1474470"/>
                  </a:cubicBezTo>
                  <a:close/>
                </a:path>
              </a:pathLst>
            </a:custGeom>
            <a:blipFill>
              <a:blip r:embed="rId6"/>
              <a:stretch>
                <a:fillRect l="-109704" t="0" r="-174832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771840"/>
            <a:ext cx="7417763" cy="8047363"/>
            <a:chOff x="0" y="0"/>
            <a:chExt cx="9890350" cy="1072981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209550"/>
              <a:ext cx="9890350" cy="39837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318"/>
                </a:lnSpc>
              </a:pPr>
              <a:r>
                <a:rPr lang="en-US" b="true" sz="11318">
                  <a:solidFill>
                    <a:srgbClr val="EFEFEF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The Dangers of Phishing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619465"/>
              <a:ext cx="9378789" cy="61103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235"/>
                </a:lnSpc>
              </a:pPr>
              <a:r>
                <a:rPr lang="en-US" b="true" sz="4058">
                  <a:solidFill>
                    <a:srgbClr val="EFEFE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Phishing attacks can lead to severe financial losses. They compromise sensitive information, disrupting businesses and causing significant reputational damage to victims.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9560617" y="4281523"/>
            <a:ext cx="5457481" cy="3247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32"/>
              </a:lnSpc>
            </a:pPr>
            <a:r>
              <a:rPr lang="en-US" b="true" sz="3358">
                <a:solidFill>
                  <a:srgbClr val="EFEFE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In 2022 alone, phishing attacks caused billions in losses, highlighting the urgent need for awareness and proactive measures against these threats.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04115" y="5404169"/>
            <a:ext cx="11811033" cy="5663741"/>
          </a:xfrm>
          <a:prstGeom prst="rect">
            <a:avLst/>
          </a:prstGeom>
          <a:solidFill>
            <a:srgbClr val="FFFFFF"/>
          </a:solid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651055" y="-82592"/>
            <a:ext cx="7069485" cy="10452184"/>
          </a:xfrm>
          <a:custGeom>
            <a:avLst/>
            <a:gdLst/>
            <a:ahLst/>
            <a:cxnLst/>
            <a:rect r="r" b="b" t="t" l="l"/>
            <a:pathLst>
              <a:path h="10452184" w="7069485">
                <a:moveTo>
                  <a:pt x="0" y="0"/>
                </a:moveTo>
                <a:lnTo>
                  <a:pt x="7069485" y="0"/>
                </a:lnTo>
                <a:lnTo>
                  <a:pt x="7069485" y="10452184"/>
                </a:lnTo>
                <a:lnTo>
                  <a:pt x="0" y="104521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47849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1651055" y="246861"/>
            <a:ext cx="6581083" cy="9793278"/>
            <a:chOff x="0" y="0"/>
            <a:chExt cx="42672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672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267200">
                  <a:moveTo>
                    <a:pt x="4267200" y="3175000"/>
                  </a:moveTo>
                  <a:cubicBezTo>
                    <a:pt x="4267200" y="4928489"/>
                    <a:pt x="3311906" y="6350000"/>
                    <a:pt x="2133600" y="6350000"/>
                  </a:cubicBezTo>
                  <a:cubicBezTo>
                    <a:pt x="955294" y="6350000"/>
                    <a:pt x="0" y="4928489"/>
                    <a:pt x="0" y="3175000"/>
                  </a:cubicBezTo>
                  <a:cubicBezTo>
                    <a:pt x="0" y="1421511"/>
                    <a:pt x="955294" y="0"/>
                    <a:pt x="2133600" y="0"/>
                  </a:cubicBezTo>
                  <a:cubicBezTo>
                    <a:pt x="3311906" y="0"/>
                    <a:pt x="4267200" y="1421511"/>
                    <a:pt x="4267200" y="3175000"/>
                  </a:cubicBezTo>
                  <a:close/>
                </a:path>
              </a:pathLst>
            </a:custGeom>
            <a:blipFill>
              <a:blip r:embed="rId4"/>
              <a:stretch>
                <a:fillRect l="-61810" t="0" r="-6181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-2378632" y="-3976321"/>
            <a:ext cx="5527822" cy="5527822"/>
          </a:xfrm>
          <a:custGeom>
            <a:avLst/>
            <a:gdLst/>
            <a:ahLst/>
            <a:cxnLst/>
            <a:rect r="r" b="b" t="t" l="l"/>
            <a:pathLst>
              <a:path h="5527822" w="5527822">
                <a:moveTo>
                  <a:pt x="0" y="0"/>
                </a:moveTo>
                <a:lnTo>
                  <a:pt x="5527823" y="0"/>
                </a:lnTo>
                <a:lnTo>
                  <a:pt x="5527823" y="5527822"/>
                </a:lnTo>
                <a:lnTo>
                  <a:pt x="0" y="55278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3937" b="-23937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908058" y="2152162"/>
            <a:ext cx="10003498" cy="2594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366"/>
              </a:lnSpc>
            </a:pPr>
            <a:r>
              <a:rPr lang="en-US" sz="8036">
                <a:solidFill>
                  <a:srgbClr val="EFEFEF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Understanding Common Types of Phishing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08058" y="6501810"/>
            <a:ext cx="9697413" cy="451485"/>
            <a:chOff x="0" y="0"/>
            <a:chExt cx="12929884" cy="60198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b="true" sz="3000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Email phishing targets large groups of users.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01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08058" y="7584938"/>
            <a:ext cx="9697413" cy="451485"/>
            <a:chOff x="0" y="0"/>
            <a:chExt cx="12929884" cy="60198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b="true" sz="3000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Spear phishing focuses on specific individuals.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02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08058" y="8668065"/>
            <a:ext cx="9697413" cy="451485"/>
            <a:chOff x="0" y="0"/>
            <a:chExt cx="12929884" cy="60198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b="true" sz="3000">
                  <a:solidFill>
                    <a:srgbClr val="1B24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Vishing uses voice calls to deceive victims.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3081" y="-791371"/>
            <a:ext cx="5325060" cy="8535836"/>
          </a:xfrm>
          <a:custGeom>
            <a:avLst/>
            <a:gdLst/>
            <a:ahLst/>
            <a:cxnLst/>
            <a:rect r="r" b="b" t="t" l="l"/>
            <a:pathLst>
              <a:path h="8535836" w="5325060">
                <a:moveTo>
                  <a:pt x="0" y="0"/>
                </a:moveTo>
                <a:lnTo>
                  <a:pt x="5325060" y="0"/>
                </a:lnTo>
                <a:lnTo>
                  <a:pt x="5325060" y="8535836"/>
                </a:lnTo>
                <a:lnTo>
                  <a:pt x="0" y="8535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0004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1150396" y="230465"/>
            <a:ext cx="5982540" cy="9734614"/>
            <a:chOff x="0" y="0"/>
            <a:chExt cx="4985064" cy="811154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5064" cy="8111549"/>
            </a:xfrm>
            <a:custGeom>
              <a:avLst/>
              <a:gdLst/>
              <a:ahLst/>
              <a:cxnLst/>
              <a:rect r="r" b="b" t="t" l="l"/>
              <a:pathLst>
                <a:path h="8111549" w="4985064">
                  <a:moveTo>
                    <a:pt x="2492532" y="8111549"/>
                  </a:moveTo>
                  <a:cubicBezTo>
                    <a:pt x="1116654" y="8111549"/>
                    <a:pt x="0" y="6839658"/>
                    <a:pt x="0" y="5272507"/>
                  </a:cubicBezTo>
                  <a:lnTo>
                    <a:pt x="0" y="2839042"/>
                  </a:lnTo>
                  <a:cubicBezTo>
                    <a:pt x="0" y="1271891"/>
                    <a:pt x="1116654" y="0"/>
                    <a:pt x="2492532" y="0"/>
                  </a:cubicBezTo>
                  <a:cubicBezTo>
                    <a:pt x="3868410" y="0"/>
                    <a:pt x="4985064" y="1271891"/>
                    <a:pt x="4985064" y="2839042"/>
                  </a:cubicBezTo>
                  <a:lnTo>
                    <a:pt x="4985064" y="5272507"/>
                  </a:lnTo>
                  <a:cubicBezTo>
                    <a:pt x="4985064" y="6839658"/>
                    <a:pt x="3868410" y="8111549"/>
                    <a:pt x="2492532" y="8111549"/>
                  </a:cubicBezTo>
                  <a:close/>
                </a:path>
              </a:pathLst>
            </a:custGeom>
            <a:blipFill>
              <a:blip r:embed="rId4"/>
              <a:stretch>
                <a:fillRect l="-40780" t="0" r="-103739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401551" y="9258300"/>
            <a:ext cx="9761825" cy="2669024"/>
          </a:xfrm>
          <a:custGeom>
            <a:avLst/>
            <a:gdLst/>
            <a:ahLst/>
            <a:cxnLst/>
            <a:rect r="r" b="b" t="t" l="l"/>
            <a:pathLst>
              <a:path h="2669024" w="9761825">
                <a:moveTo>
                  <a:pt x="0" y="0"/>
                </a:moveTo>
                <a:lnTo>
                  <a:pt x="9761825" y="0"/>
                </a:lnTo>
                <a:lnTo>
                  <a:pt x="9761825" y="2669024"/>
                </a:lnTo>
                <a:lnTo>
                  <a:pt x="0" y="26690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-26574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7982091" y="1285366"/>
            <a:ext cx="9277209" cy="7395690"/>
            <a:chOff x="0" y="0"/>
            <a:chExt cx="12369611" cy="986092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19075"/>
              <a:ext cx="12369611" cy="40839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556"/>
                </a:lnSpc>
              </a:pPr>
              <a:r>
                <a:rPr lang="en-US" b="true" sz="11556">
                  <a:solidFill>
                    <a:srgbClr val="EFEFEF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Anatomy of Phishing Email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655975"/>
              <a:ext cx="12369611" cy="52049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253"/>
                </a:lnSpc>
              </a:pPr>
              <a:r>
                <a:rPr lang="en-US" b="true" sz="4466">
                  <a:solidFill>
                    <a:srgbClr val="EFEFE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A phishing email often contains multiple red flags such as suspicious sender addresses, urgent language, and poor grammar. Always verify before clicking links.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04115" y="5404169"/>
            <a:ext cx="11811033" cy="5663741"/>
          </a:xfrm>
          <a:prstGeom prst="rect">
            <a:avLst/>
          </a:prstGeom>
          <a:solidFill>
            <a:srgbClr val="FFFFFF"/>
          </a:solid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651055" y="-82592"/>
            <a:ext cx="7069485" cy="10452184"/>
          </a:xfrm>
          <a:custGeom>
            <a:avLst/>
            <a:gdLst/>
            <a:ahLst/>
            <a:cxnLst/>
            <a:rect r="r" b="b" t="t" l="l"/>
            <a:pathLst>
              <a:path h="10452184" w="7069485">
                <a:moveTo>
                  <a:pt x="0" y="0"/>
                </a:moveTo>
                <a:lnTo>
                  <a:pt x="7069485" y="0"/>
                </a:lnTo>
                <a:lnTo>
                  <a:pt x="7069485" y="10452184"/>
                </a:lnTo>
                <a:lnTo>
                  <a:pt x="0" y="104521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47849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2272340" y="1028700"/>
            <a:ext cx="5111761" cy="7606787"/>
            <a:chOff x="0" y="0"/>
            <a:chExt cx="42672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672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267200">
                  <a:moveTo>
                    <a:pt x="4267200" y="3175000"/>
                  </a:moveTo>
                  <a:cubicBezTo>
                    <a:pt x="4267200" y="4928489"/>
                    <a:pt x="3311906" y="6350000"/>
                    <a:pt x="2133600" y="6350000"/>
                  </a:cubicBezTo>
                  <a:cubicBezTo>
                    <a:pt x="955294" y="6350000"/>
                    <a:pt x="0" y="4928489"/>
                    <a:pt x="0" y="3175000"/>
                  </a:cubicBezTo>
                  <a:cubicBezTo>
                    <a:pt x="0" y="1421511"/>
                    <a:pt x="955294" y="0"/>
                    <a:pt x="2133600" y="0"/>
                  </a:cubicBezTo>
                  <a:cubicBezTo>
                    <a:pt x="3311906" y="0"/>
                    <a:pt x="4267200" y="1421511"/>
                    <a:pt x="4267200" y="3175000"/>
                  </a:cubicBezTo>
                  <a:close/>
                </a:path>
              </a:pathLst>
            </a:custGeom>
            <a:blipFill>
              <a:blip r:embed="rId4"/>
              <a:stretch>
                <a:fillRect l="-24404" t="0" r="-24404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08058" y="2105986"/>
            <a:ext cx="10003498" cy="2677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693"/>
              </a:lnSpc>
            </a:pPr>
            <a:r>
              <a:rPr lang="en-US" b="true" sz="8289">
                <a:solidFill>
                  <a:srgbClr val="FF3131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Real-World Phishing Examples to Recognize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08058" y="6501810"/>
            <a:ext cx="9697413" cy="451485"/>
            <a:chOff x="0" y="0"/>
            <a:chExt cx="12929884" cy="60198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sz="3000">
                  <a:solidFill>
                    <a:srgbClr val="1B2430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Phishing emails often mimic legitimate sources.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08058" y="7584938"/>
            <a:ext cx="9697413" cy="451485"/>
            <a:chOff x="0" y="0"/>
            <a:chExt cx="12929884" cy="60198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sz="3000">
                  <a:solidFill>
                    <a:srgbClr val="1B2430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Fake login pages can steal your credentials.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02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08058" y="8668065"/>
            <a:ext cx="9697413" cy="451485"/>
            <a:chOff x="0" y="0"/>
            <a:chExt cx="12929884" cy="60198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1106240" y="-28575"/>
              <a:ext cx="11823644" cy="6305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70"/>
                </a:lnSpc>
              </a:pPr>
              <a:r>
                <a:rPr lang="en-US" sz="3000">
                  <a:solidFill>
                    <a:srgbClr val="1B2430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Screenshots highlight common phishing tactics.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39878"/>
              <a:ext cx="729232" cy="5031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</a:pPr>
              <a:r>
                <a:rPr lang="en-US" b="true" sz="2400">
                  <a:solidFill>
                    <a:srgbClr val="1B2430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03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-2378632" y="-3976321"/>
            <a:ext cx="5527822" cy="5527822"/>
          </a:xfrm>
          <a:custGeom>
            <a:avLst/>
            <a:gdLst/>
            <a:ahLst/>
            <a:cxnLst/>
            <a:rect r="r" b="b" t="t" l="l"/>
            <a:pathLst>
              <a:path h="5527822" w="5527822">
                <a:moveTo>
                  <a:pt x="0" y="0"/>
                </a:moveTo>
                <a:lnTo>
                  <a:pt x="5527823" y="0"/>
                </a:lnTo>
                <a:lnTo>
                  <a:pt x="5527823" y="5527822"/>
                </a:lnTo>
                <a:lnTo>
                  <a:pt x="0" y="55278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3937" b="-23937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3081" y="-791371"/>
            <a:ext cx="5325060" cy="8535836"/>
          </a:xfrm>
          <a:custGeom>
            <a:avLst/>
            <a:gdLst/>
            <a:ahLst/>
            <a:cxnLst/>
            <a:rect r="r" b="b" t="t" l="l"/>
            <a:pathLst>
              <a:path h="8535836" w="5325060">
                <a:moveTo>
                  <a:pt x="0" y="0"/>
                </a:moveTo>
                <a:lnTo>
                  <a:pt x="5325060" y="0"/>
                </a:lnTo>
                <a:lnTo>
                  <a:pt x="5325060" y="8535836"/>
                </a:lnTo>
                <a:lnTo>
                  <a:pt x="0" y="8535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0004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451547" y="1285366"/>
            <a:ext cx="6498614" cy="7972934"/>
            <a:chOff x="0" y="0"/>
            <a:chExt cx="5839033" cy="71637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839034" cy="7163715"/>
            </a:xfrm>
            <a:custGeom>
              <a:avLst/>
              <a:gdLst/>
              <a:ahLst/>
              <a:cxnLst/>
              <a:rect r="r" b="b" t="t" l="l"/>
              <a:pathLst>
                <a:path h="7163715" w="5839034">
                  <a:moveTo>
                    <a:pt x="2919517" y="7163715"/>
                  </a:moveTo>
                  <a:cubicBezTo>
                    <a:pt x="1307944" y="7163715"/>
                    <a:pt x="0" y="6040445"/>
                    <a:pt x="0" y="4656415"/>
                  </a:cubicBezTo>
                  <a:lnTo>
                    <a:pt x="0" y="2507300"/>
                  </a:lnTo>
                  <a:cubicBezTo>
                    <a:pt x="0" y="1123271"/>
                    <a:pt x="1307944" y="0"/>
                    <a:pt x="2919517" y="0"/>
                  </a:cubicBezTo>
                  <a:cubicBezTo>
                    <a:pt x="4531090" y="0"/>
                    <a:pt x="5839034" y="1123271"/>
                    <a:pt x="5839034" y="2507300"/>
                  </a:cubicBezTo>
                  <a:lnTo>
                    <a:pt x="5839034" y="4656415"/>
                  </a:lnTo>
                  <a:cubicBezTo>
                    <a:pt x="5839034" y="6040445"/>
                    <a:pt x="4531090" y="7163715"/>
                    <a:pt x="2919517" y="7163715"/>
                  </a:cubicBezTo>
                  <a:close/>
                </a:path>
              </a:pathLst>
            </a:custGeom>
            <a:blipFill>
              <a:blip r:embed="rId4"/>
              <a:stretch>
                <a:fillRect l="-64457" t="0" r="-64457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401551" y="9258300"/>
            <a:ext cx="9761825" cy="2669024"/>
          </a:xfrm>
          <a:custGeom>
            <a:avLst/>
            <a:gdLst/>
            <a:ahLst/>
            <a:cxnLst/>
            <a:rect r="r" b="b" t="t" l="l"/>
            <a:pathLst>
              <a:path h="2669024" w="9761825">
                <a:moveTo>
                  <a:pt x="0" y="0"/>
                </a:moveTo>
                <a:lnTo>
                  <a:pt x="9761825" y="0"/>
                </a:lnTo>
                <a:lnTo>
                  <a:pt x="9761825" y="2669024"/>
                </a:lnTo>
                <a:lnTo>
                  <a:pt x="0" y="26690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-26574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7506874" y="586517"/>
            <a:ext cx="10367413" cy="7998305"/>
            <a:chOff x="0" y="0"/>
            <a:chExt cx="13823217" cy="1066440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19075"/>
              <a:ext cx="13823217" cy="60397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556"/>
                </a:lnSpc>
              </a:pPr>
              <a:r>
                <a:rPr lang="en-US" b="true" sz="11556">
                  <a:solidFill>
                    <a:srgbClr val="FF3131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Spotting Phishing Attempts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6611775"/>
              <a:ext cx="13823217" cy="40526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113"/>
                </a:lnSpc>
              </a:pPr>
              <a:r>
                <a:rPr lang="en-US" b="true" sz="4366">
                  <a:solidFill>
                    <a:srgbClr val="EFEFE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To avoid phishing, always check the sender's email address carefully, hover over links before clicking, and watch for urgent language or spelling errors.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4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44610" y="-141341"/>
            <a:ext cx="10569212" cy="10569212"/>
          </a:xfrm>
          <a:custGeom>
            <a:avLst/>
            <a:gdLst/>
            <a:ahLst/>
            <a:cxnLst/>
            <a:rect r="r" b="b" t="t" l="l"/>
            <a:pathLst>
              <a:path h="10569212" w="10569212">
                <a:moveTo>
                  <a:pt x="0" y="0"/>
                </a:moveTo>
                <a:lnTo>
                  <a:pt x="10569212" y="0"/>
                </a:lnTo>
                <a:lnTo>
                  <a:pt x="10569212" y="10569212"/>
                </a:lnTo>
                <a:lnTo>
                  <a:pt x="0" y="10569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6214432" y="1028700"/>
            <a:ext cx="10353144" cy="5410297"/>
            <a:chOff x="0" y="0"/>
            <a:chExt cx="1215136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1513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2151360">
                  <a:moveTo>
                    <a:pt x="6075680" y="0"/>
                  </a:moveTo>
                  <a:cubicBezTo>
                    <a:pt x="9431020" y="0"/>
                    <a:pt x="12151360" y="1421130"/>
                    <a:pt x="12151360" y="3175000"/>
                  </a:cubicBezTo>
                  <a:cubicBezTo>
                    <a:pt x="12151360" y="4928870"/>
                    <a:pt x="9431020" y="6350000"/>
                    <a:pt x="6075680" y="6350000"/>
                  </a:cubicBezTo>
                  <a:cubicBezTo>
                    <a:pt x="2720340" y="6350000"/>
                    <a:pt x="0" y="4928870"/>
                    <a:pt x="0" y="3175000"/>
                  </a:cubicBezTo>
                  <a:cubicBezTo>
                    <a:pt x="0" y="1421130"/>
                    <a:pt x="2720340" y="0"/>
                    <a:pt x="607568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1508" r="0" b="-11508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-7014166" y="-347582"/>
            <a:ext cx="9761825" cy="5491082"/>
          </a:xfrm>
          <a:custGeom>
            <a:avLst/>
            <a:gdLst/>
            <a:ahLst/>
            <a:cxnLst/>
            <a:rect r="r" b="b" t="t" l="l"/>
            <a:pathLst>
              <a:path h="5491082" w="9761825">
                <a:moveTo>
                  <a:pt x="0" y="0"/>
                </a:moveTo>
                <a:lnTo>
                  <a:pt x="9761824" y="0"/>
                </a:lnTo>
                <a:lnTo>
                  <a:pt x="9761824" y="5491082"/>
                </a:lnTo>
                <a:lnTo>
                  <a:pt x="0" y="54910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-77775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1607271" y="3953114"/>
            <a:ext cx="1433723" cy="1437466"/>
            <a:chOff x="0" y="0"/>
            <a:chExt cx="377606" cy="37859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77606" cy="378592"/>
            </a:xfrm>
            <a:custGeom>
              <a:avLst/>
              <a:gdLst/>
              <a:ahLst/>
              <a:cxnLst/>
              <a:rect r="r" b="b" t="t" l="l"/>
              <a:pathLst>
                <a:path h="378592" w="377606">
                  <a:moveTo>
                    <a:pt x="0" y="0"/>
                  </a:moveTo>
                  <a:lnTo>
                    <a:pt x="377606" y="0"/>
                  </a:lnTo>
                  <a:lnTo>
                    <a:pt x="377606" y="378592"/>
                  </a:lnTo>
                  <a:lnTo>
                    <a:pt x="0" y="378592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77606" cy="4262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12745" y="6678713"/>
            <a:ext cx="12811895" cy="2670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97"/>
              </a:lnSpc>
            </a:pPr>
            <a:r>
              <a:rPr lang="en-US" b="true" sz="5502">
                <a:solidFill>
                  <a:srgbClr val="FF3131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Stay vigilant! Recognize phishing red flags to protect yourself and your organization from potential scams.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Phishing Awareness Training – CodeAlpha Internship</dc:description>
  <dc:identifier>DAGph-z_G5I</dc:identifier>
  <dcterms:modified xsi:type="dcterms:W3CDTF">2011-08-01T06:04:30Z</dcterms:modified>
  <cp:revision>1</cp:revision>
  <dc:title>Presentation - Phishing Awareness Training – CodeAlpha Internship</dc:title>
</cp:coreProperties>
</file>

<file path=docProps/thumbnail.jpeg>
</file>